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9926638" cy="1435576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42E2"/>
    <a:srgbClr val="41719C"/>
    <a:srgbClr val="8CE739"/>
    <a:srgbClr val="D0BB60"/>
    <a:srgbClr val="F7BC2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720282"/>
          </a:xfrm>
          <a:prstGeom prst="rect">
            <a:avLst/>
          </a:prstGeom>
        </p:spPr>
        <p:txBody>
          <a:bodyPr vert="horz" lIns="132762" tIns="66381" rIns="132762" bIns="66381" rtlCol="0"/>
          <a:lstStyle>
            <a:lvl1pPr algn="l">
              <a:defRPr sz="1700"/>
            </a:lvl1pPr>
          </a:lstStyle>
          <a:p>
            <a:endParaRPr lang="lv-LV"/>
          </a:p>
        </p:txBody>
      </p:sp>
      <p:sp>
        <p:nvSpPr>
          <p:cNvPr id="3" name="Date Placeholder 2"/>
          <p:cNvSpPr>
            <a:spLocks noGrp="1"/>
          </p:cNvSpPr>
          <p:nvPr>
            <p:ph type="dt" idx="1"/>
          </p:nvPr>
        </p:nvSpPr>
        <p:spPr>
          <a:xfrm>
            <a:off x="5622799" y="0"/>
            <a:ext cx="4301543" cy="720282"/>
          </a:xfrm>
          <a:prstGeom prst="rect">
            <a:avLst/>
          </a:prstGeom>
        </p:spPr>
        <p:txBody>
          <a:bodyPr vert="horz" lIns="132762" tIns="66381" rIns="132762" bIns="66381" rtlCol="0"/>
          <a:lstStyle>
            <a:lvl1pPr algn="r">
              <a:defRPr sz="1700"/>
            </a:lvl1pPr>
          </a:lstStyle>
          <a:p>
            <a:fld id="{B5486522-A910-4499-9770-ACBDCE44DC66}" type="datetimeFigureOut">
              <a:rPr lang="lv-LV" smtClean="0"/>
              <a:t>05.06.2018.</a:t>
            </a:fld>
            <a:endParaRPr lang="lv-LV"/>
          </a:p>
        </p:txBody>
      </p:sp>
      <p:sp>
        <p:nvSpPr>
          <p:cNvPr id="4" name="Slide Image Placeholder 3"/>
          <p:cNvSpPr>
            <a:spLocks noGrp="1" noRot="1" noChangeAspect="1"/>
          </p:cNvSpPr>
          <p:nvPr>
            <p:ph type="sldImg" idx="2"/>
          </p:nvPr>
        </p:nvSpPr>
        <p:spPr>
          <a:xfrm>
            <a:off x="657225" y="1795463"/>
            <a:ext cx="8612188" cy="4843462"/>
          </a:xfrm>
          <a:prstGeom prst="rect">
            <a:avLst/>
          </a:prstGeom>
          <a:noFill/>
          <a:ln w="12700">
            <a:solidFill>
              <a:prstClr val="black"/>
            </a:solidFill>
          </a:ln>
        </p:spPr>
        <p:txBody>
          <a:bodyPr vert="horz" lIns="132762" tIns="66381" rIns="132762" bIns="66381" rtlCol="0" anchor="ctr"/>
          <a:lstStyle/>
          <a:p>
            <a:endParaRPr lang="lv-LV"/>
          </a:p>
        </p:txBody>
      </p:sp>
      <p:sp>
        <p:nvSpPr>
          <p:cNvPr id="5" name="Notes Placeholder 4"/>
          <p:cNvSpPr>
            <a:spLocks noGrp="1"/>
          </p:cNvSpPr>
          <p:nvPr>
            <p:ph type="body" sz="quarter" idx="3"/>
          </p:nvPr>
        </p:nvSpPr>
        <p:spPr>
          <a:xfrm>
            <a:off x="992665" y="6908710"/>
            <a:ext cx="7941310" cy="5652582"/>
          </a:xfrm>
          <a:prstGeom prst="rect">
            <a:avLst/>
          </a:prstGeom>
        </p:spPr>
        <p:txBody>
          <a:bodyPr vert="horz" lIns="132762" tIns="66381" rIns="132762" bIns="6638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1" y="13635485"/>
            <a:ext cx="4301543" cy="720280"/>
          </a:xfrm>
          <a:prstGeom prst="rect">
            <a:avLst/>
          </a:prstGeom>
        </p:spPr>
        <p:txBody>
          <a:bodyPr vert="horz" lIns="132762" tIns="66381" rIns="132762" bIns="66381" rtlCol="0" anchor="b"/>
          <a:lstStyle>
            <a:lvl1pPr algn="l">
              <a:defRPr sz="1700"/>
            </a:lvl1pPr>
          </a:lstStyle>
          <a:p>
            <a:endParaRPr lang="lv-LV"/>
          </a:p>
        </p:txBody>
      </p:sp>
      <p:sp>
        <p:nvSpPr>
          <p:cNvPr id="7" name="Slide Number Placeholder 6"/>
          <p:cNvSpPr>
            <a:spLocks noGrp="1"/>
          </p:cNvSpPr>
          <p:nvPr>
            <p:ph type="sldNum" sz="quarter" idx="5"/>
          </p:nvPr>
        </p:nvSpPr>
        <p:spPr>
          <a:xfrm>
            <a:off x="5622799" y="13635485"/>
            <a:ext cx="4301543" cy="720280"/>
          </a:xfrm>
          <a:prstGeom prst="rect">
            <a:avLst/>
          </a:prstGeom>
        </p:spPr>
        <p:txBody>
          <a:bodyPr vert="horz" lIns="132762" tIns="66381" rIns="132762" bIns="66381" rtlCol="0" anchor="b"/>
          <a:lstStyle>
            <a:lvl1pPr algn="r">
              <a:defRPr sz="1700"/>
            </a:lvl1pPr>
          </a:lstStyle>
          <a:p>
            <a:fld id="{4AB6CA27-3C02-4700-9B51-E209D4EB5064}" type="slidenum">
              <a:rPr lang="lv-LV" smtClean="0"/>
              <a:t>‹#›</a:t>
            </a:fld>
            <a:endParaRPr lang="lv-LV"/>
          </a:p>
        </p:txBody>
      </p:sp>
    </p:spTree>
    <p:extLst>
      <p:ext uri="{BB962C8B-B14F-4D97-AF65-F5344CB8AC3E}">
        <p14:creationId xmlns:p14="http://schemas.microsoft.com/office/powerpoint/2010/main" val="1722788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4AB6CA27-3C02-4700-9B51-E209D4EB5064}" type="slidenum">
              <a:rPr lang="lv-LV" smtClean="0">
                <a:solidFill>
                  <a:prstClr val="black"/>
                </a:solidFill>
              </a:rPr>
              <a:pPr/>
              <a:t>1</a:t>
            </a:fld>
            <a:endParaRPr lang="lv-LV">
              <a:solidFill>
                <a:prstClr val="black"/>
              </a:solidFill>
            </a:endParaRPr>
          </a:p>
        </p:txBody>
      </p:sp>
    </p:spTree>
    <p:extLst>
      <p:ext uri="{BB962C8B-B14F-4D97-AF65-F5344CB8AC3E}">
        <p14:creationId xmlns:p14="http://schemas.microsoft.com/office/powerpoint/2010/main" val="4115032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lv-LV"/>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53023F53-0D93-4E42-96E7-C535C6095C38}" type="datetimeFigureOut">
              <a:rPr lang="lv-LV" smtClean="0"/>
              <a:t>05.06.2018.</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323E66C-CBAD-45CC-ADA6-4A6ACFAB77E2}" type="slidenum">
              <a:rPr lang="lv-LV" smtClean="0"/>
              <a:t>‹#›</a:t>
            </a:fld>
            <a:endParaRPr lang="lv-LV"/>
          </a:p>
        </p:txBody>
      </p:sp>
    </p:spTree>
    <p:extLst>
      <p:ext uri="{BB962C8B-B14F-4D97-AF65-F5344CB8AC3E}">
        <p14:creationId xmlns:p14="http://schemas.microsoft.com/office/powerpoint/2010/main" val="2188106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53023F53-0D93-4E42-96E7-C535C6095C38}" type="datetimeFigureOut">
              <a:rPr lang="lv-LV" smtClean="0"/>
              <a:t>05.06.2018.</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323E66C-CBAD-45CC-ADA6-4A6ACFAB77E2}" type="slidenum">
              <a:rPr lang="lv-LV" smtClean="0"/>
              <a:t>‹#›</a:t>
            </a:fld>
            <a:endParaRPr lang="lv-LV"/>
          </a:p>
        </p:txBody>
      </p:sp>
    </p:spTree>
    <p:extLst>
      <p:ext uri="{BB962C8B-B14F-4D97-AF65-F5344CB8AC3E}">
        <p14:creationId xmlns:p14="http://schemas.microsoft.com/office/powerpoint/2010/main" val="2418667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53023F53-0D93-4E42-96E7-C535C6095C38}" type="datetimeFigureOut">
              <a:rPr lang="lv-LV" smtClean="0"/>
              <a:t>05.06.2018.</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323E66C-CBAD-45CC-ADA6-4A6ACFAB77E2}" type="slidenum">
              <a:rPr lang="lv-LV" smtClean="0"/>
              <a:t>‹#›</a:t>
            </a:fld>
            <a:endParaRPr lang="lv-LV"/>
          </a:p>
        </p:txBody>
      </p:sp>
    </p:spTree>
    <p:extLst>
      <p:ext uri="{BB962C8B-B14F-4D97-AF65-F5344CB8AC3E}">
        <p14:creationId xmlns:p14="http://schemas.microsoft.com/office/powerpoint/2010/main" val="1288364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53023F53-0D93-4E42-96E7-C535C6095C38}" type="datetimeFigureOut">
              <a:rPr lang="lv-LV" smtClean="0"/>
              <a:t>05.06.2018.</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323E66C-CBAD-45CC-ADA6-4A6ACFAB77E2}" type="slidenum">
              <a:rPr lang="lv-LV" smtClean="0"/>
              <a:t>‹#›</a:t>
            </a:fld>
            <a:endParaRPr lang="lv-LV"/>
          </a:p>
        </p:txBody>
      </p:sp>
    </p:spTree>
    <p:extLst>
      <p:ext uri="{BB962C8B-B14F-4D97-AF65-F5344CB8AC3E}">
        <p14:creationId xmlns:p14="http://schemas.microsoft.com/office/powerpoint/2010/main" val="3778006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lv-LV"/>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23F53-0D93-4E42-96E7-C535C6095C38}" type="datetimeFigureOut">
              <a:rPr lang="lv-LV" smtClean="0"/>
              <a:t>05.06.2018.</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323E66C-CBAD-45CC-ADA6-4A6ACFAB77E2}" type="slidenum">
              <a:rPr lang="lv-LV" smtClean="0"/>
              <a:t>‹#›</a:t>
            </a:fld>
            <a:endParaRPr lang="lv-LV"/>
          </a:p>
        </p:txBody>
      </p:sp>
    </p:spTree>
    <p:extLst>
      <p:ext uri="{BB962C8B-B14F-4D97-AF65-F5344CB8AC3E}">
        <p14:creationId xmlns:p14="http://schemas.microsoft.com/office/powerpoint/2010/main" val="2807583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p>
            <a:fld id="{53023F53-0D93-4E42-96E7-C535C6095C38}" type="datetimeFigureOut">
              <a:rPr lang="lv-LV" smtClean="0"/>
              <a:t>05.06.2018.</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323E66C-CBAD-45CC-ADA6-4A6ACFAB77E2}" type="slidenum">
              <a:rPr lang="lv-LV" smtClean="0"/>
              <a:t>‹#›</a:t>
            </a:fld>
            <a:endParaRPr lang="lv-LV"/>
          </a:p>
        </p:txBody>
      </p:sp>
    </p:spTree>
    <p:extLst>
      <p:ext uri="{BB962C8B-B14F-4D97-AF65-F5344CB8AC3E}">
        <p14:creationId xmlns:p14="http://schemas.microsoft.com/office/powerpoint/2010/main" val="2943172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lv-LV"/>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6"/>
          <p:cNvSpPr>
            <a:spLocks noGrp="1"/>
          </p:cNvSpPr>
          <p:nvPr>
            <p:ph type="dt" sz="half" idx="10"/>
          </p:nvPr>
        </p:nvSpPr>
        <p:spPr/>
        <p:txBody>
          <a:bodyPr/>
          <a:lstStyle/>
          <a:p>
            <a:fld id="{53023F53-0D93-4E42-96E7-C535C6095C38}" type="datetimeFigureOut">
              <a:rPr lang="lv-LV" smtClean="0"/>
              <a:t>05.06.2018.</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9323E66C-CBAD-45CC-ADA6-4A6ACFAB77E2}" type="slidenum">
              <a:rPr lang="lv-LV" smtClean="0"/>
              <a:t>‹#›</a:t>
            </a:fld>
            <a:endParaRPr lang="lv-LV"/>
          </a:p>
        </p:txBody>
      </p:sp>
    </p:spTree>
    <p:extLst>
      <p:ext uri="{BB962C8B-B14F-4D97-AF65-F5344CB8AC3E}">
        <p14:creationId xmlns:p14="http://schemas.microsoft.com/office/powerpoint/2010/main" val="3160731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p>
            <a:fld id="{53023F53-0D93-4E42-96E7-C535C6095C38}" type="datetimeFigureOut">
              <a:rPr lang="lv-LV" smtClean="0"/>
              <a:t>05.06.2018.</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9323E66C-CBAD-45CC-ADA6-4A6ACFAB77E2}" type="slidenum">
              <a:rPr lang="lv-LV" smtClean="0"/>
              <a:t>‹#›</a:t>
            </a:fld>
            <a:endParaRPr lang="lv-LV"/>
          </a:p>
        </p:txBody>
      </p:sp>
    </p:spTree>
    <p:extLst>
      <p:ext uri="{BB962C8B-B14F-4D97-AF65-F5344CB8AC3E}">
        <p14:creationId xmlns:p14="http://schemas.microsoft.com/office/powerpoint/2010/main" val="3665001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23F53-0D93-4E42-96E7-C535C6095C38}" type="datetimeFigureOut">
              <a:rPr lang="lv-LV" smtClean="0"/>
              <a:t>05.06.2018.</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9323E66C-CBAD-45CC-ADA6-4A6ACFAB77E2}" type="slidenum">
              <a:rPr lang="lv-LV" smtClean="0"/>
              <a:t>‹#›</a:t>
            </a:fld>
            <a:endParaRPr lang="lv-LV"/>
          </a:p>
        </p:txBody>
      </p:sp>
    </p:spTree>
    <p:extLst>
      <p:ext uri="{BB962C8B-B14F-4D97-AF65-F5344CB8AC3E}">
        <p14:creationId xmlns:p14="http://schemas.microsoft.com/office/powerpoint/2010/main" val="2228463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lv-LV"/>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23F53-0D93-4E42-96E7-C535C6095C38}" type="datetimeFigureOut">
              <a:rPr lang="lv-LV" smtClean="0"/>
              <a:t>05.06.2018.</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323E66C-CBAD-45CC-ADA6-4A6ACFAB77E2}" type="slidenum">
              <a:rPr lang="lv-LV" smtClean="0"/>
              <a:t>‹#›</a:t>
            </a:fld>
            <a:endParaRPr lang="lv-LV"/>
          </a:p>
        </p:txBody>
      </p:sp>
    </p:spTree>
    <p:extLst>
      <p:ext uri="{BB962C8B-B14F-4D97-AF65-F5344CB8AC3E}">
        <p14:creationId xmlns:p14="http://schemas.microsoft.com/office/powerpoint/2010/main" val="109454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lv-LV"/>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23F53-0D93-4E42-96E7-C535C6095C38}" type="datetimeFigureOut">
              <a:rPr lang="lv-LV" smtClean="0"/>
              <a:t>05.06.2018.</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323E66C-CBAD-45CC-ADA6-4A6ACFAB77E2}" type="slidenum">
              <a:rPr lang="lv-LV" smtClean="0"/>
              <a:t>‹#›</a:t>
            </a:fld>
            <a:endParaRPr lang="lv-LV"/>
          </a:p>
        </p:txBody>
      </p:sp>
    </p:spTree>
    <p:extLst>
      <p:ext uri="{BB962C8B-B14F-4D97-AF65-F5344CB8AC3E}">
        <p14:creationId xmlns:p14="http://schemas.microsoft.com/office/powerpoint/2010/main" val="2061554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23F53-0D93-4E42-96E7-C535C6095C38}" type="datetimeFigureOut">
              <a:rPr lang="lv-LV" smtClean="0"/>
              <a:t>05.06.2018.</a:t>
            </a:fld>
            <a:endParaRPr lang="lv-LV"/>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3E66C-CBAD-45CC-ADA6-4A6ACFAB77E2}" type="slidenum">
              <a:rPr lang="lv-LV" smtClean="0"/>
              <a:t>‹#›</a:t>
            </a:fld>
            <a:endParaRPr lang="lv-LV"/>
          </a:p>
        </p:txBody>
      </p:sp>
    </p:spTree>
    <p:extLst>
      <p:ext uri="{BB962C8B-B14F-4D97-AF65-F5344CB8AC3E}">
        <p14:creationId xmlns:p14="http://schemas.microsoft.com/office/powerpoint/2010/main" val="2695720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34219" y="222075"/>
            <a:ext cx="2194562" cy="514888"/>
          </a:xfrm>
          <a:prstGeom prst="rect">
            <a:avLst/>
          </a:prstGeom>
          <a:solidFill>
            <a:srgbClr val="FFFF00"/>
          </a:solidFill>
          <a:ln>
            <a:solidFill>
              <a:srgbClr val="FFFF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lv-LV" sz="2800" b="1" dirty="0" smtClean="0">
                <a:solidFill>
                  <a:prstClr val="black"/>
                </a:solidFill>
              </a:rPr>
              <a:t>NAV DARBA</a:t>
            </a:r>
            <a:endParaRPr lang="lv-LV" sz="2800" b="1" dirty="0">
              <a:solidFill>
                <a:prstClr val="black"/>
              </a:solidFill>
            </a:endParaRPr>
          </a:p>
        </p:txBody>
      </p:sp>
      <p:sp>
        <p:nvSpPr>
          <p:cNvPr id="4" name="Rectangle 3"/>
          <p:cNvSpPr/>
          <p:nvPr/>
        </p:nvSpPr>
        <p:spPr>
          <a:xfrm>
            <a:off x="5513534" y="719616"/>
            <a:ext cx="1924594" cy="515597"/>
          </a:xfrm>
          <a:prstGeom prst="rect">
            <a:avLst/>
          </a:prstGeom>
          <a:solidFill>
            <a:srgbClr val="8CE739"/>
          </a:solidFill>
          <a:ln>
            <a:solidFill>
              <a:srgbClr val="8CE739"/>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lv-LV" sz="2800" b="1" dirty="0" smtClean="0">
                <a:solidFill>
                  <a:prstClr val="black"/>
                </a:solidFill>
              </a:rPr>
              <a:t>NEMĀCIES</a:t>
            </a:r>
            <a:endParaRPr lang="lv-LV" sz="2800" b="1" dirty="0">
              <a:solidFill>
                <a:prstClr val="black"/>
              </a:solidFill>
            </a:endParaRPr>
          </a:p>
        </p:txBody>
      </p:sp>
      <p:sp>
        <p:nvSpPr>
          <p:cNvPr id="5" name="Rectangle 4"/>
          <p:cNvSpPr/>
          <p:nvPr/>
        </p:nvSpPr>
        <p:spPr>
          <a:xfrm>
            <a:off x="3552801" y="1470250"/>
            <a:ext cx="5577374" cy="731520"/>
          </a:xfrm>
          <a:prstGeom prst="rect">
            <a:avLst/>
          </a:prstGeom>
          <a:solidFill>
            <a:srgbClr val="EE42E2"/>
          </a:solidFill>
          <a:ln>
            <a:solidFill>
              <a:srgbClr val="EE42E2"/>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lv-LV" sz="2800" b="1" dirty="0" smtClean="0">
                <a:solidFill>
                  <a:prstClr val="black"/>
                </a:solidFill>
              </a:rPr>
              <a:t>ESI JAUNIETIS NO 15-29 GADIEM</a:t>
            </a:r>
            <a:endParaRPr lang="lv-LV" sz="2800" b="1" dirty="0">
              <a:solidFill>
                <a:prstClr val="black"/>
              </a:solidFill>
            </a:endParaRPr>
          </a:p>
        </p:txBody>
      </p:sp>
      <p:sp>
        <p:nvSpPr>
          <p:cNvPr id="6" name="Rectangle 5"/>
          <p:cNvSpPr/>
          <p:nvPr/>
        </p:nvSpPr>
        <p:spPr>
          <a:xfrm>
            <a:off x="7915572" y="205790"/>
            <a:ext cx="3187337" cy="731520"/>
          </a:xfrm>
          <a:prstGeom prst="rect">
            <a:avLst/>
          </a:prstGeom>
          <a:solidFill>
            <a:srgbClr val="00B0F0"/>
          </a:solidFill>
          <a:ln>
            <a:solidFill>
              <a:srgbClr val="00B0F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lv-LV" sz="2800" b="1" dirty="0" smtClean="0">
                <a:solidFill>
                  <a:prstClr val="black"/>
                </a:solidFill>
              </a:rPr>
              <a:t>NEESI REĢISTRĒTS NVA</a:t>
            </a:r>
            <a:endParaRPr lang="lv-LV" sz="2800" b="1" dirty="0">
              <a:solidFill>
                <a:prstClr val="black"/>
              </a:solidFill>
            </a:endParaRPr>
          </a:p>
        </p:txBody>
      </p:sp>
      <p:sp>
        <p:nvSpPr>
          <p:cNvPr id="7" name="Rectangle 6"/>
          <p:cNvSpPr/>
          <p:nvPr/>
        </p:nvSpPr>
        <p:spPr>
          <a:xfrm>
            <a:off x="1846217" y="2253138"/>
            <a:ext cx="8220891" cy="1325582"/>
          </a:xfrm>
          <a:prstGeom prst="rect">
            <a:avLst/>
          </a:prstGeom>
          <a:noFill/>
          <a:ln>
            <a:solidFill>
              <a:srgbClr val="EE42E2">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3200" b="1" dirty="0" smtClean="0">
                <a:solidFill>
                  <a:srgbClr val="7030A0"/>
                </a:solidFill>
              </a:rPr>
              <a:t>Jelgavas pilsētas pašvaldība aicina iesaistīties </a:t>
            </a:r>
            <a:r>
              <a:rPr lang="lv-LV" sz="3200" b="1" dirty="0" smtClean="0">
                <a:solidFill>
                  <a:schemeClr val="accent2">
                    <a:lumMod val="75000"/>
                  </a:schemeClr>
                </a:solidFill>
              </a:rPr>
              <a:t>PR</a:t>
            </a:r>
            <a:r>
              <a:rPr lang="lv-LV" sz="3200" b="1" dirty="0" smtClean="0">
                <a:solidFill>
                  <a:srgbClr val="00B050"/>
                </a:solidFill>
              </a:rPr>
              <a:t>OJE</a:t>
            </a:r>
            <a:r>
              <a:rPr lang="lv-LV" sz="3200" b="1" dirty="0" smtClean="0">
                <a:solidFill>
                  <a:srgbClr val="EE42E2"/>
                </a:solidFill>
              </a:rPr>
              <a:t>KTĀ</a:t>
            </a:r>
            <a:r>
              <a:rPr lang="lv-LV" sz="3200" b="1" dirty="0" smtClean="0">
                <a:solidFill>
                  <a:srgbClr val="7030A0"/>
                </a:solidFill>
              </a:rPr>
              <a:t> </a:t>
            </a:r>
            <a:r>
              <a:rPr lang="lv-LV" sz="3200" b="1" dirty="0" smtClean="0">
                <a:solidFill>
                  <a:schemeClr val="accent2"/>
                </a:solidFill>
              </a:rPr>
              <a:t>«PRO</a:t>
            </a:r>
            <a:r>
              <a:rPr lang="lv-LV" sz="3200" b="1" dirty="0" smtClean="0">
                <a:solidFill>
                  <a:schemeClr val="accent4">
                    <a:lumMod val="50000"/>
                  </a:schemeClr>
                </a:solidFill>
              </a:rPr>
              <a:t>TI</a:t>
            </a:r>
            <a:r>
              <a:rPr lang="lv-LV" sz="3200" b="1" dirty="0" smtClean="0">
                <a:solidFill>
                  <a:schemeClr val="accent2"/>
                </a:solidFill>
              </a:rPr>
              <a:t> </a:t>
            </a:r>
            <a:r>
              <a:rPr lang="lv-LV" sz="3200" b="1" dirty="0" smtClean="0">
                <a:solidFill>
                  <a:srgbClr val="0070C0"/>
                </a:solidFill>
              </a:rPr>
              <a:t>un </a:t>
            </a:r>
            <a:r>
              <a:rPr lang="lv-LV" sz="3200" b="1" dirty="0" smtClean="0">
                <a:solidFill>
                  <a:schemeClr val="accent2">
                    <a:lumMod val="75000"/>
                  </a:schemeClr>
                </a:solidFill>
              </a:rPr>
              <a:t>D</a:t>
            </a:r>
            <a:r>
              <a:rPr lang="lv-LV" sz="3200" b="1" dirty="0" smtClean="0">
                <a:solidFill>
                  <a:srgbClr val="0070C0"/>
                </a:solidFill>
              </a:rPr>
              <a:t>A</a:t>
            </a:r>
            <a:r>
              <a:rPr lang="lv-LV" sz="3200" b="1" dirty="0" smtClean="0">
                <a:solidFill>
                  <a:srgbClr val="EE42E2"/>
                </a:solidFill>
              </a:rPr>
              <a:t>RI!» </a:t>
            </a:r>
            <a:endParaRPr lang="lv-LV" sz="3200" b="1" dirty="0">
              <a:solidFill>
                <a:srgbClr val="EE42E2"/>
              </a:solidFill>
            </a:endParaRPr>
          </a:p>
        </p:txBody>
      </p:sp>
      <p:sp>
        <p:nvSpPr>
          <p:cNvPr id="9" name="Rectangle 8"/>
          <p:cNvSpPr/>
          <p:nvPr/>
        </p:nvSpPr>
        <p:spPr>
          <a:xfrm>
            <a:off x="350339" y="3402852"/>
            <a:ext cx="11669486" cy="858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600" b="1" dirty="0" smtClean="0">
                <a:solidFill>
                  <a:srgbClr val="7030A0"/>
                </a:solidFill>
                <a:latin typeface="Arial" panose="020B0604020202020204" pitchFamily="34" charset="0"/>
              </a:rPr>
              <a:t>Iesaistīšanās projektā rada iespēju jauniem cilvēkiem ne tikai vērtīgi un mērķtiecīgi pavadīt brīvo laiku, bet arī paplašināt redzesloku un iegūt jaunas prasmes un zināšanas, veiksmīgi izvēlēties savu izglītības ceļu, atrast savām vēlmēm piemērotu profesiju un darbavietu, un kļūt sabiedriski aktīvākiem.</a:t>
            </a:r>
            <a:endParaRPr lang="lv-LV" sz="1600" b="1" dirty="0">
              <a:solidFill>
                <a:srgbClr val="7030A0"/>
              </a:solidFill>
            </a:endParaRPr>
          </a:p>
        </p:txBody>
      </p:sp>
      <p:sp>
        <p:nvSpPr>
          <p:cNvPr id="10" name="AutoShape 2" descr="Saistīts attēls"/>
          <p:cNvSpPr>
            <a:spLocks noChangeAspect="1" noChangeArrowheads="1"/>
          </p:cNvSpPr>
          <p:nvPr/>
        </p:nvSpPr>
        <p:spPr bwMode="auto">
          <a:xfrm>
            <a:off x="879462" y="483185"/>
            <a:ext cx="149582" cy="14958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v-LV">
              <a:solidFill>
                <a:prstClr val="black"/>
              </a:solidFill>
            </a:endParaRPr>
          </a:p>
        </p:txBody>
      </p:sp>
      <p:sp>
        <p:nvSpPr>
          <p:cNvPr id="11" name="AutoShape 4" descr="Saistīts attēls"/>
          <p:cNvSpPr>
            <a:spLocks noChangeAspect="1" noChangeArrowheads="1"/>
          </p:cNvSpPr>
          <p:nvPr/>
        </p:nvSpPr>
        <p:spPr bwMode="auto">
          <a:xfrm>
            <a:off x="350339" y="5845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v-LV">
              <a:solidFill>
                <a:prstClr val="black"/>
              </a:solidFill>
            </a:endParaRPr>
          </a:p>
        </p:txBody>
      </p:sp>
      <p:pic>
        <p:nvPicPr>
          <p:cNvPr id="12" name="Picture 11"/>
          <p:cNvPicPr>
            <a:picLocks noChangeAspect="1"/>
          </p:cNvPicPr>
          <p:nvPr/>
        </p:nvPicPr>
        <p:blipFill>
          <a:blip r:embed="rId3"/>
          <a:stretch>
            <a:fillRect/>
          </a:stretch>
        </p:blipFill>
        <p:spPr>
          <a:xfrm>
            <a:off x="4575547" y="4272059"/>
            <a:ext cx="842883" cy="674978"/>
          </a:xfrm>
          <a:prstGeom prst="rect">
            <a:avLst/>
          </a:prstGeom>
        </p:spPr>
      </p:pic>
      <p:sp>
        <p:nvSpPr>
          <p:cNvPr id="13" name="Rectangle 12"/>
          <p:cNvSpPr/>
          <p:nvPr/>
        </p:nvSpPr>
        <p:spPr>
          <a:xfrm>
            <a:off x="5500697" y="4282159"/>
            <a:ext cx="6000645" cy="139688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lv-LV" dirty="0" smtClean="0">
              <a:solidFill>
                <a:srgbClr val="7030A0"/>
              </a:solidFill>
            </a:endParaRPr>
          </a:p>
          <a:p>
            <a:endParaRPr lang="lv-LV" dirty="0" smtClean="0">
              <a:solidFill>
                <a:srgbClr val="7030A0"/>
              </a:solidFill>
            </a:endParaRPr>
          </a:p>
          <a:p>
            <a:endParaRPr lang="lv-LV" dirty="0" smtClean="0">
              <a:solidFill>
                <a:srgbClr val="7030A0"/>
              </a:solidFill>
            </a:endParaRPr>
          </a:p>
          <a:p>
            <a:r>
              <a:rPr lang="lv-LV" i="1" u="sng" dirty="0" smtClean="0">
                <a:solidFill>
                  <a:srgbClr val="7030A0"/>
                </a:solidFill>
              </a:rPr>
              <a:t>ZVANI UN RAKSTI:              </a:t>
            </a:r>
          </a:p>
          <a:p>
            <a:r>
              <a:rPr lang="lv-LV" dirty="0" smtClean="0">
                <a:solidFill>
                  <a:srgbClr val="EE42E2"/>
                </a:solidFill>
              </a:rPr>
              <a:t>Dacei (tel.29536996, e-pasts: 2402@tvnet.lv)  </a:t>
            </a:r>
          </a:p>
          <a:p>
            <a:r>
              <a:rPr lang="lv-LV" dirty="0" smtClean="0">
                <a:solidFill>
                  <a:srgbClr val="00B050"/>
                </a:solidFill>
              </a:rPr>
              <a:t>Sandai (tel.29293546, e-pasts: apsite_sanda@inbox.lv) </a:t>
            </a:r>
          </a:p>
          <a:p>
            <a:r>
              <a:rPr lang="lv-LV" dirty="0" smtClean="0">
                <a:solidFill>
                  <a:srgbClr val="41719C"/>
                </a:solidFill>
              </a:rPr>
              <a:t>Alvim (tel.29443889, e-pasts: alvislocmelis1@gmail.com)</a:t>
            </a:r>
          </a:p>
          <a:p>
            <a:r>
              <a:rPr lang="lv-LV" i="1" u="sng" dirty="0" smtClean="0">
                <a:solidFill>
                  <a:srgbClr val="7030A0"/>
                </a:solidFill>
              </a:rPr>
              <a:t>ATNĀC:</a:t>
            </a:r>
            <a:r>
              <a:rPr lang="lv-LV" dirty="0" smtClean="0">
                <a:solidFill>
                  <a:srgbClr val="7030A0"/>
                </a:solidFill>
              </a:rPr>
              <a:t> Dobeles ielā 62A, Jelgavā, 2.stāvā (iepriekš pazvanot)</a:t>
            </a:r>
          </a:p>
          <a:p>
            <a:endParaRPr lang="lv-LV" dirty="0" smtClean="0">
              <a:solidFill>
                <a:srgbClr val="7030A0"/>
              </a:solidFill>
            </a:endParaRPr>
          </a:p>
          <a:p>
            <a:endParaRPr lang="lv-LV" u="sng" dirty="0" smtClean="0">
              <a:solidFill>
                <a:srgbClr val="0070C0"/>
              </a:solidFill>
            </a:endParaRPr>
          </a:p>
          <a:p>
            <a:endParaRPr lang="lv-LV" dirty="0" smtClean="0">
              <a:solidFill>
                <a:srgbClr val="0070C0"/>
              </a:solidFill>
            </a:endParaRPr>
          </a:p>
        </p:txBody>
      </p:sp>
      <p:pic>
        <p:nvPicPr>
          <p:cNvPr id="1028" name="Picture 4" descr="http://jaunatne.gov.lv/sites/default/files/web/Jaunumi/Jauniesu_garantija/lv_id_eu_logo_ansamblis_esf_rgb_0.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20156" y="5904678"/>
            <a:ext cx="4311350" cy="891173"/>
          </a:xfrm>
          <a:prstGeom prst="rect">
            <a:avLst/>
          </a:prstGeom>
          <a:noFill/>
          <a:extLst>
            <a:ext uri="{909E8E84-426E-40DD-AFC4-6F175D3DCCD1}">
              <a14:hiddenFill xmlns:a14="http://schemas.microsoft.com/office/drawing/2010/main">
                <a:solidFill>
                  <a:srgbClr val="FFFFFF"/>
                </a:solidFill>
              </a14:hiddenFill>
            </a:ext>
          </a:extLst>
        </p:spPr>
      </p:pic>
      <p:sp>
        <p:nvSpPr>
          <p:cNvPr id="29" name="Cloud 28"/>
          <p:cNvSpPr/>
          <p:nvPr/>
        </p:nvSpPr>
        <p:spPr>
          <a:xfrm>
            <a:off x="195373" y="4224022"/>
            <a:ext cx="2590136" cy="1795266"/>
          </a:xfrm>
          <a:prstGeom prst="cloud">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i="1" dirty="0">
                <a:solidFill>
                  <a:srgbClr val="EE42E2"/>
                </a:solidFill>
              </a:rPr>
              <a:t>Piesakies projektā </a:t>
            </a:r>
            <a:r>
              <a:rPr lang="lv-LV" b="1" i="1" dirty="0">
                <a:solidFill>
                  <a:srgbClr val="0070C0"/>
                </a:solidFill>
              </a:rPr>
              <a:t>un īsten</a:t>
            </a:r>
            <a:r>
              <a:rPr lang="lv-LV" b="1" i="1" dirty="0">
                <a:solidFill>
                  <a:srgbClr val="7030A0"/>
                </a:solidFill>
              </a:rPr>
              <a:t>o savus </a:t>
            </a:r>
            <a:r>
              <a:rPr lang="lv-LV" b="1" i="1" dirty="0">
                <a:solidFill>
                  <a:schemeClr val="accent2">
                    <a:lumMod val="75000"/>
                  </a:schemeClr>
                </a:solidFill>
              </a:rPr>
              <a:t>sapņus</a:t>
            </a:r>
            <a:r>
              <a:rPr lang="lv-LV" b="1" i="1" dirty="0" smtClean="0">
                <a:solidFill>
                  <a:schemeClr val="accent2">
                    <a:lumMod val="75000"/>
                  </a:schemeClr>
                </a:solidFill>
              </a:rPr>
              <a:t>!!!</a:t>
            </a:r>
            <a:r>
              <a:rPr lang="lv-LV" b="1" i="1" dirty="0" smtClean="0">
                <a:solidFill>
                  <a:srgbClr val="FFC000"/>
                </a:solidFill>
              </a:rPr>
              <a:t> </a:t>
            </a:r>
            <a:endParaRPr lang="lv-LV" b="1" i="1" dirty="0">
              <a:solidFill>
                <a:srgbClr val="FFC000"/>
              </a:solidFill>
            </a:endParaRPr>
          </a:p>
        </p:txBody>
      </p:sp>
      <p:sp>
        <p:nvSpPr>
          <p:cNvPr id="35" name="Rectangle 34"/>
          <p:cNvSpPr/>
          <p:nvPr/>
        </p:nvSpPr>
        <p:spPr>
          <a:xfrm>
            <a:off x="9130175" y="6350265"/>
            <a:ext cx="3061825" cy="5042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smtClean="0">
                <a:solidFill>
                  <a:srgbClr val="7030A0"/>
                </a:solidFill>
              </a:rPr>
              <a:t>Projekta Nr.8.3.3.0./15/I/001</a:t>
            </a:r>
            <a:endParaRPr lang="lv-LV" dirty="0">
              <a:solidFill>
                <a:srgbClr val="7030A0"/>
              </a:solidFill>
            </a:endParaRPr>
          </a:p>
        </p:txBody>
      </p:sp>
      <p:pic>
        <p:nvPicPr>
          <p:cNvPr id="15" name="Picture 14"/>
          <p:cNvPicPr>
            <a:picLocks noChangeAspect="1"/>
          </p:cNvPicPr>
          <p:nvPr/>
        </p:nvPicPr>
        <p:blipFill>
          <a:blip r:embed="rId5"/>
          <a:stretch>
            <a:fillRect/>
          </a:stretch>
        </p:blipFill>
        <p:spPr>
          <a:xfrm>
            <a:off x="212894" y="64188"/>
            <a:ext cx="2688361" cy="1920577"/>
          </a:xfrm>
          <a:prstGeom prst="rect">
            <a:avLst/>
          </a:prstGeom>
        </p:spPr>
      </p:pic>
      <p:sp>
        <p:nvSpPr>
          <p:cNvPr id="19" name="Cloud 18"/>
          <p:cNvSpPr/>
          <p:nvPr/>
        </p:nvSpPr>
        <p:spPr>
          <a:xfrm>
            <a:off x="1906976" y="4609548"/>
            <a:ext cx="2455818" cy="1912952"/>
          </a:xfrm>
          <a:prstGeom prst="cloud">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smtClean="0">
                <a:solidFill>
                  <a:srgbClr val="0070C0"/>
                </a:solidFill>
              </a:rPr>
              <a:t>Projekts kā neaiz</a:t>
            </a:r>
            <a:r>
              <a:rPr lang="lv-LV" b="1" dirty="0" smtClean="0">
                <a:solidFill>
                  <a:srgbClr val="EE42E2"/>
                </a:solidFill>
              </a:rPr>
              <a:t>mirstam</a:t>
            </a:r>
            <a:r>
              <a:rPr lang="lv-LV" b="1" dirty="0" smtClean="0">
                <a:solidFill>
                  <a:schemeClr val="accent6">
                    <a:lumMod val="75000"/>
                  </a:schemeClr>
                </a:solidFill>
              </a:rPr>
              <a:t>s</a:t>
            </a:r>
            <a:r>
              <a:rPr lang="lv-LV" b="1" dirty="0" smtClean="0">
                <a:solidFill>
                  <a:schemeClr val="tx1"/>
                </a:solidFill>
              </a:rPr>
              <a:t> </a:t>
            </a:r>
            <a:r>
              <a:rPr lang="lv-LV" b="1" dirty="0" smtClean="0">
                <a:solidFill>
                  <a:srgbClr val="FF0000"/>
                </a:solidFill>
              </a:rPr>
              <a:t>piedzī</a:t>
            </a:r>
            <a:r>
              <a:rPr lang="lv-LV" b="1" dirty="0" smtClean="0">
                <a:solidFill>
                  <a:srgbClr val="002060"/>
                </a:solidFill>
              </a:rPr>
              <a:t>vojums</a:t>
            </a:r>
            <a:endParaRPr lang="lv-LV" b="1" dirty="0">
              <a:solidFill>
                <a:srgbClr val="002060"/>
              </a:solidFill>
            </a:endParaRPr>
          </a:p>
        </p:txBody>
      </p:sp>
      <p:pic>
        <p:nvPicPr>
          <p:cNvPr id="2" name="Picture 1"/>
          <p:cNvPicPr>
            <a:picLocks noChangeAspect="1"/>
          </p:cNvPicPr>
          <p:nvPr/>
        </p:nvPicPr>
        <p:blipFill>
          <a:blip r:embed="rId6"/>
          <a:stretch>
            <a:fillRect/>
          </a:stretch>
        </p:blipFill>
        <p:spPr>
          <a:xfrm>
            <a:off x="9781721" y="1126821"/>
            <a:ext cx="2223650" cy="1588321"/>
          </a:xfrm>
          <a:prstGeom prst="rect">
            <a:avLst/>
          </a:prstGeom>
        </p:spPr>
      </p:pic>
    </p:spTree>
    <p:extLst>
      <p:ext uri="{BB962C8B-B14F-4D97-AF65-F5344CB8AC3E}">
        <p14:creationId xmlns:p14="http://schemas.microsoft.com/office/powerpoint/2010/main" val="422344444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TotalTime>
  <Words>124</Words>
  <Application>Microsoft Office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Inga Adamoviča</dc:creator>
  <cp:lastModifiedBy>Inga Adamoviča</cp:lastModifiedBy>
  <cp:revision>34</cp:revision>
  <cp:lastPrinted>2018-01-04T06:51:43Z</cp:lastPrinted>
  <dcterms:created xsi:type="dcterms:W3CDTF">2018-01-03T10:08:20Z</dcterms:created>
  <dcterms:modified xsi:type="dcterms:W3CDTF">2018-06-05T13:18:26Z</dcterms:modified>
</cp:coreProperties>
</file>